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67" r:id="rId2"/>
    <p:sldId id="259" r:id="rId3"/>
    <p:sldId id="257" r:id="rId4"/>
    <p:sldId id="262" r:id="rId5"/>
    <p:sldId id="261" r:id="rId6"/>
    <p:sldId id="263" r:id="rId7"/>
    <p:sldId id="265" r:id="rId8"/>
    <p:sldId id="266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F9B"/>
    <a:srgbClr val="DE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393216"/>
        <c:axId val="214394752"/>
      </c:lineChart>
      <c:catAx>
        <c:axId val="21439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394752"/>
        <c:crosses val="autoZero"/>
        <c:auto val="1"/>
        <c:lblAlgn val="ctr"/>
        <c:lblOffset val="100"/>
        <c:noMultiLvlLbl val="0"/>
      </c:catAx>
      <c:valAx>
        <c:axId val="21439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1439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51BF6-B943-465B-B855-C61632908594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EB3A2248-F2F5-4649-BB72-204642CE7629}">
      <dgm:prSet phldrT="[Texto]" custT="1"/>
      <dgm:spPr/>
      <dgm:t>
        <a:bodyPr/>
        <a:lstStyle/>
        <a:p>
          <a:r>
            <a:rPr lang="es-ES" sz="2400" dirty="0" smtClean="0"/>
            <a:t>Es una empresa PRIVADA.</a:t>
          </a:r>
          <a:endParaRPr lang="es-ES" sz="2400" dirty="0"/>
        </a:p>
      </dgm:t>
    </dgm:pt>
    <dgm:pt modelId="{ABD8CE52-90CA-40B1-A72F-8C05574AC0D2}" type="parTrans" cxnId="{A0464CC3-585C-46B6-B752-D5175F5A9EA8}">
      <dgm:prSet/>
      <dgm:spPr/>
      <dgm:t>
        <a:bodyPr/>
        <a:lstStyle/>
        <a:p>
          <a:endParaRPr lang="es-ES"/>
        </a:p>
      </dgm:t>
    </dgm:pt>
    <dgm:pt modelId="{F1898C89-A798-4CA1-95FE-F8A3A138AC7F}" type="sibTrans" cxnId="{A0464CC3-585C-46B6-B752-D5175F5A9EA8}">
      <dgm:prSet/>
      <dgm:spPr/>
      <dgm:t>
        <a:bodyPr/>
        <a:lstStyle/>
        <a:p>
          <a:endParaRPr lang="es-ES"/>
        </a:p>
      </dgm:t>
    </dgm:pt>
    <dgm:pt modelId="{E70C5F43-8E6E-48AE-95BB-7D094A97AE7C}">
      <dgm:prSet phldrT="[Texto]" custT="1"/>
      <dgm:spPr/>
      <dgm:t>
        <a:bodyPr/>
        <a:lstStyle/>
        <a:p>
          <a:r>
            <a:rPr lang="es-ES" sz="2400" dirty="0" smtClean="0"/>
            <a:t>Su función, dar distintas clases de baile para distintos rangos de edades y de distintos tipos, para todos los gustos.</a:t>
          </a:r>
        </a:p>
      </dgm:t>
    </dgm:pt>
    <dgm:pt modelId="{A261E522-D5F1-464C-8F05-7552524B0511}" type="parTrans" cxnId="{86A87726-55E2-4A80-AE7A-86AAFEDB6201}">
      <dgm:prSet/>
      <dgm:spPr/>
      <dgm:t>
        <a:bodyPr/>
        <a:lstStyle/>
        <a:p>
          <a:endParaRPr lang="es-ES"/>
        </a:p>
      </dgm:t>
    </dgm:pt>
    <dgm:pt modelId="{784591F0-FCD0-4719-92A5-EBFC29EC9E4E}" type="sibTrans" cxnId="{86A87726-55E2-4A80-AE7A-86AAFEDB6201}">
      <dgm:prSet/>
      <dgm:spPr/>
      <dgm:t>
        <a:bodyPr/>
        <a:lstStyle/>
        <a:p>
          <a:endParaRPr lang="es-ES"/>
        </a:p>
      </dgm:t>
    </dgm:pt>
    <dgm:pt modelId="{B812BBBF-7B44-4C71-87B4-BD162E1EE47B}">
      <dgm:prSet phldrT="[Texto]" custT="1"/>
      <dgm:spPr/>
      <dgm:t>
        <a:bodyPr/>
        <a:lstStyle/>
        <a:p>
          <a:r>
            <a:rPr lang="es-ES" sz="2000" dirty="0" smtClean="0"/>
            <a:t>Su objetivo es obtener  beneficios y ofrecer una nueva actividad en el pueblo como es el baile moderno, y para un aplico público.</a:t>
          </a:r>
        </a:p>
      </dgm:t>
    </dgm:pt>
    <dgm:pt modelId="{324099A7-E87A-4B1B-A4DC-4D8BF87E6FF8}" type="parTrans" cxnId="{E14786A6-397A-4468-ACD6-B5094F422E5E}">
      <dgm:prSet/>
      <dgm:spPr/>
      <dgm:t>
        <a:bodyPr/>
        <a:lstStyle/>
        <a:p>
          <a:endParaRPr lang="es-ES"/>
        </a:p>
      </dgm:t>
    </dgm:pt>
    <dgm:pt modelId="{86A259A1-9BFE-4BAA-9743-9896D0449B8A}" type="sibTrans" cxnId="{E14786A6-397A-4468-ACD6-B5094F422E5E}">
      <dgm:prSet/>
      <dgm:spPr/>
      <dgm:t>
        <a:bodyPr/>
        <a:lstStyle/>
        <a:p>
          <a:endParaRPr lang="es-ES"/>
        </a:p>
      </dgm:t>
    </dgm:pt>
    <dgm:pt modelId="{F5C6B095-49F8-4965-94F9-6C0EE1CE682F}" type="pres">
      <dgm:prSet presAssocID="{B0251BF6-B943-465B-B855-C616329085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C880F1-C6C9-426A-ADB7-298ED4A7A538}" type="pres">
      <dgm:prSet presAssocID="{EB3A2248-F2F5-4649-BB72-204642CE7629}" presName="parentLin" presStyleCnt="0"/>
      <dgm:spPr/>
      <dgm:t>
        <a:bodyPr/>
        <a:lstStyle/>
        <a:p>
          <a:endParaRPr lang="es-ES"/>
        </a:p>
      </dgm:t>
    </dgm:pt>
    <dgm:pt modelId="{A4FB8D5F-EC50-46B4-B70D-8F8AAEDE15C2}" type="pres">
      <dgm:prSet presAssocID="{EB3A2248-F2F5-4649-BB72-204642CE762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00A91C5-62BF-4CA0-9487-C13CA184BA3A}" type="pres">
      <dgm:prSet presAssocID="{EB3A2248-F2F5-4649-BB72-204642CE7629}" presName="parentText" presStyleLbl="node1" presStyleIdx="0" presStyleCnt="3" custScaleX="101088" custScaleY="434353" custLinFactNeighborX="18128" custLinFactNeighborY="-494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B33C5-379A-474E-84B2-2D0B5C519D26}" type="pres">
      <dgm:prSet presAssocID="{EB3A2248-F2F5-4649-BB72-204642CE7629}" presName="negativeSpace" presStyleCnt="0"/>
      <dgm:spPr/>
      <dgm:t>
        <a:bodyPr/>
        <a:lstStyle/>
        <a:p>
          <a:endParaRPr lang="es-ES"/>
        </a:p>
      </dgm:t>
    </dgm:pt>
    <dgm:pt modelId="{7F7195E3-28F9-4A09-A4E7-2CB1AC9EF2F9}" type="pres">
      <dgm:prSet presAssocID="{EB3A2248-F2F5-4649-BB72-204642CE7629}" presName="childText" presStyleLbl="conFgAcc1" presStyleIdx="0" presStyleCnt="3" custScaleX="100000" custScaleY="223623" custLinFactY="-10496" custLinFactNeighborX="11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61C33-F9F7-4132-B86B-FAD45EB03A1B}" type="pres">
      <dgm:prSet presAssocID="{F1898C89-A798-4CA1-95FE-F8A3A138AC7F}" presName="spaceBetweenRectangles" presStyleCnt="0"/>
      <dgm:spPr/>
      <dgm:t>
        <a:bodyPr/>
        <a:lstStyle/>
        <a:p>
          <a:endParaRPr lang="es-ES"/>
        </a:p>
      </dgm:t>
    </dgm:pt>
    <dgm:pt modelId="{CDB9B11E-81D8-4E83-B276-9089059A5F83}" type="pres">
      <dgm:prSet presAssocID="{E70C5F43-8E6E-48AE-95BB-7D094A97AE7C}" presName="parentLin" presStyleCnt="0"/>
      <dgm:spPr/>
      <dgm:t>
        <a:bodyPr/>
        <a:lstStyle/>
        <a:p>
          <a:endParaRPr lang="es-ES"/>
        </a:p>
      </dgm:t>
    </dgm:pt>
    <dgm:pt modelId="{F056D179-0339-4B11-BC77-9446806A2E89}" type="pres">
      <dgm:prSet presAssocID="{E70C5F43-8E6E-48AE-95BB-7D094A97AE7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36A1C21-77FD-4529-839C-97B854B9CE3A}" type="pres">
      <dgm:prSet presAssocID="{E70C5F43-8E6E-48AE-95BB-7D094A97AE7C}" presName="parentText" presStyleLbl="node1" presStyleIdx="1" presStyleCnt="3" custScaleX="105659" custScaleY="582203" custLinFactNeighborX="18128" custLinFactNeighborY="345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C3979-EA9D-417A-BCA3-6806CADD9A60}" type="pres">
      <dgm:prSet presAssocID="{E70C5F43-8E6E-48AE-95BB-7D094A97AE7C}" presName="negativeSpace" presStyleCnt="0"/>
      <dgm:spPr/>
      <dgm:t>
        <a:bodyPr/>
        <a:lstStyle/>
        <a:p>
          <a:endParaRPr lang="es-ES"/>
        </a:p>
      </dgm:t>
    </dgm:pt>
    <dgm:pt modelId="{2A611B96-D87B-4999-8914-3375AE88A056}" type="pres">
      <dgm:prSet presAssocID="{E70C5F43-8E6E-48AE-95BB-7D094A97AE7C}" presName="childText" presStyleLbl="conFgAcc1" presStyleIdx="1" presStyleCnt="3" custScaleX="100000" custScaleY="237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A0224F-4CC4-4787-9B06-70A0BC09C05D}" type="pres">
      <dgm:prSet presAssocID="{784591F0-FCD0-4719-92A5-EBFC29EC9E4E}" presName="spaceBetweenRectangles" presStyleCnt="0"/>
      <dgm:spPr/>
      <dgm:t>
        <a:bodyPr/>
        <a:lstStyle/>
        <a:p>
          <a:endParaRPr lang="es-ES"/>
        </a:p>
      </dgm:t>
    </dgm:pt>
    <dgm:pt modelId="{D4C5F0CE-B0EB-4E2A-8B36-5E870783F540}" type="pres">
      <dgm:prSet presAssocID="{B812BBBF-7B44-4C71-87B4-BD162E1EE47B}" presName="parentLin" presStyleCnt="0"/>
      <dgm:spPr/>
      <dgm:t>
        <a:bodyPr/>
        <a:lstStyle/>
        <a:p>
          <a:endParaRPr lang="es-ES"/>
        </a:p>
      </dgm:t>
    </dgm:pt>
    <dgm:pt modelId="{E33ACBCC-96B6-420D-B035-B9633FD32AA1}" type="pres">
      <dgm:prSet presAssocID="{B812BBBF-7B44-4C71-87B4-BD162E1EE47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6746491-ADB8-4396-94F8-7D1BD62B025E}" type="pres">
      <dgm:prSet presAssocID="{B812BBBF-7B44-4C71-87B4-BD162E1EE47B}" presName="parentText" presStyleLbl="node1" presStyleIdx="2" presStyleCnt="3" custScaleX="101092" custScaleY="441562" custLinFactNeighborX="18128" custLinFactNeighborY="127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C557F2-C546-4C7F-A0CF-B6A4E5E68B54}" type="pres">
      <dgm:prSet presAssocID="{B812BBBF-7B44-4C71-87B4-BD162E1EE47B}" presName="negativeSpace" presStyleCnt="0"/>
      <dgm:spPr/>
      <dgm:t>
        <a:bodyPr/>
        <a:lstStyle/>
        <a:p>
          <a:endParaRPr lang="es-ES"/>
        </a:p>
      </dgm:t>
    </dgm:pt>
    <dgm:pt modelId="{615C1B3A-8800-44B0-9328-8CB9FAD96497}" type="pres">
      <dgm:prSet presAssocID="{B812BBBF-7B44-4C71-87B4-BD162E1EE47B}" presName="childText" presStyleLbl="conFgAcc1" presStyleIdx="2" presStyleCnt="3" custScaleX="100000" custScaleY="228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C7EC84-4EDF-4F86-9D8F-0B29A54DA1E5}" type="presOf" srcId="{B0251BF6-B943-465B-B855-C61632908594}" destId="{F5C6B095-49F8-4965-94F9-6C0EE1CE682F}" srcOrd="0" destOrd="0" presId="urn:microsoft.com/office/officeart/2005/8/layout/list1"/>
    <dgm:cxn modelId="{86A87726-55E2-4A80-AE7A-86AAFEDB6201}" srcId="{B0251BF6-B943-465B-B855-C61632908594}" destId="{E70C5F43-8E6E-48AE-95BB-7D094A97AE7C}" srcOrd="1" destOrd="0" parTransId="{A261E522-D5F1-464C-8F05-7552524B0511}" sibTransId="{784591F0-FCD0-4719-92A5-EBFC29EC9E4E}"/>
    <dgm:cxn modelId="{A347B435-9913-4CCD-912E-4332C50A4822}" type="presOf" srcId="{E70C5F43-8E6E-48AE-95BB-7D094A97AE7C}" destId="{B36A1C21-77FD-4529-839C-97B854B9CE3A}" srcOrd="1" destOrd="0" presId="urn:microsoft.com/office/officeart/2005/8/layout/list1"/>
    <dgm:cxn modelId="{FF0812FA-36A0-4874-AE85-8BBB03964893}" type="presOf" srcId="{EB3A2248-F2F5-4649-BB72-204642CE7629}" destId="{500A91C5-62BF-4CA0-9487-C13CA184BA3A}" srcOrd="1" destOrd="0" presId="urn:microsoft.com/office/officeart/2005/8/layout/list1"/>
    <dgm:cxn modelId="{474FD3AC-20E7-47E0-8DA3-543C30DA9912}" type="presOf" srcId="{EB3A2248-F2F5-4649-BB72-204642CE7629}" destId="{A4FB8D5F-EC50-46B4-B70D-8F8AAEDE15C2}" srcOrd="0" destOrd="0" presId="urn:microsoft.com/office/officeart/2005/8/layout/list1"/>
    <dgm:cxn modelId="{B8B2D8DA-082D-4A5E-B89C-C7AF72A7AD59}" type="presOf" srcId="{E70C5F43-8E6E-48AE-95BB-7D094A97AE7C}" destId="{F056D179-0339-4B11-BC77-9446806A2E89}" srcOrd="0" destOrd="0" presId="urn:microsoft.com/office/officeart/2005/8/layout/list1"/>
    <dgm:cxn modelId="{E14786A6-397A-4468-ACD6-B5094F422E5E}" srcId="{B0251BF6-B943-465B-B855-C61632908594}" destId="{B812BBBF-7B44-4C71-87B4-BD162E1EE47B}" srcOrd="2" destOrd="0" parTransId="{324099A7-E87A-4B1B-A4DC-4D8BF87E6FF8}" sibTransId="{86A259A1-9BFE-4BAA-9743-9896D0449B8A}"/>
    <dgm:cxn modelId="{CAECBFD4-7BA8-405E-9683-3212A94B18B8}" type="presOf" srcId="{B812BBBF-7B44-4C71-87B4-BD162E1EE47B}" destId="{56746491-ADB8-4396-94F8-7D1BD62B025E}" srcOrd="1" destOrd="0" presId="urn:microsoft.com/office/officeart/2005/8/layout/list1"/>
    <dgm:cxn modelId="{4F70C483-85AB-43F8-AFA9-116A38882FB7}" type="presOf" srcId="{B812BBBF-7B44-4C71-87B4-BD162E1EE47B}" destId="{E33ACBCC-96B6-420D-B035-B9633FD32AA1}" srcOrd="0" destOrd="0" presId="urn:microsoft.com/office/officeart/2005/8/layout/list1"/>
    <dgm:cxn modelId="{A0464CC3-585C-46B6-B752-D5175F5A9EA8}" srcId="{B0251BF6-B943-465B-B855-C61632908594}" destId="{EB3A2248-F2F5-4649-BB72-204642CE7629}" srcOrd="0" destOrd="0" parTransId="{ABD8CE52-90CA-40B1-A72F-8C05574AC0D2}" sibTransId="{F1898C89-A798-4CA1-95FE-F8A3A138AC7F}"/>
    <dgm:cxn modelId="{A9F1C387-1C1B-4AF2-8859-67FA9C88911D}" type="presParOf" srcId="{F5C6B095-49F8-4965-94F9-6C0EE1CE682F}" destId="{11C880F1-C6C9-426A-ADB7-298ED4A7A538}" srcOrd="0" destOrd="0" presId="urn:microsoft.com/office/officeart/2005/8/layout/list1"/>
    <dgm:cxn modelId="{E7A7DDFD-EDF0-4EE6-9CBC-3CE9BC7F163C}" type="presParOf" srcId="{11C880F1-C6C9-426A-ADB7-298ED4A7A538}" destId="{A4FB8D5F-EC50-46B4-B70D-8F8AAEDE15C2}" srcOrd="0" destOrd="0" presId="urn:microsoft.com/office/officeart/2005/8/layout/list1"/>
    <dgm:cxn modelId="{4F1E93EC-7C0E-46A5-9A42-F309DA28267E}" type="presParOf" srcId="{11C880F1-C6C9-426A-ADB7-298ED4A7A538}" destId="{500A91C5-62BF-4CA0-9487-C13CA184BA3A}" srcOrd="1" destOrd="0" presId="urn:microsoft.com/office/officeart/2005/8/layout/list1"/>
    <dgm:cxn modelId="{EE92C79E-85BB-4DF7-B794-2197E27A0960}" type="presParOf" srcId="{F5C6B095-49F8-4965-94F9-6C0EE1CE682F}" destId="{F8EB33C5-379A-474E-84B2-2D0B5C519D26}" srcOrd="1" destOrd="0" presId="urn:microsoft.com/office/officeart/2005/8/layout/list1"/>
    <dgm:cxn modelId="{A8DB87F3-1C25-4C84-83AA-112C29826C0D}" type="presParOf" srcId="{F5C6B095-49F8-4965-94F9-6C0EE1CE682F}" destId="{7F7195E3-28F9-4A09-A4E7-2CB1AC9EF2F9}" srcOrd="2" destOrd="0" presId="urn:microsoft.com/office/officeart/2005/8/layout/list1"/>
    <dgm:cxn modelId="{A510FE4F-1B5E-4B29-9B49-41E58A2BC781}" type="presParOf" srcId="{F5C6B095-49F8-4965-94F9-6C0EE1CE682F}" destId="{AAE61C33-F9F7-4132-B86B-FAD45EB03A1B}" srcOrd="3" destOrd="0" presId="urn:microsoft.com/office/officeart/2005/8/layout/list1"/>
    <dgm:cxn modelId="{078C2773-30C7-4AEE-817B-262EAC6CBBC4}" type="presParOf" srcId="{F5C6B095-49F8-4965-94F9-6C0EE1CE682F}" destId="{CDB9B11E-81D8-4E83-B276-9089059A5F83}" srcOrd="4" destOrd="0" presId="urn:microsoft.com/office/officeart/2005/8/layout/list1"/>
    <dgm:cxn modelId="{36D944C8-9695-4C13-9D09-AC98B2D6A5F8}" type="presParOf" srcId="{CDB9B11E-81D8-4E83-B276-9089059A5F83}" destId="{F056D179-0339-4B11-BC77-9446806A2E89}" srcOrd="0" destOrd="0" presId="urn:microsoft.com/office/officeart/2005/8/layout/list1"/>
    <dgm:cxn modelId="{027256AF-75C9-4A8C-9BE9-5A7D91ACA3F7}" type="presParOf" srcId="{CDB9B11E-81D8-4E83-B276-9089059A5F83}" destId="{B36A1C21-77FD-4529-839C-97B854B9CE3A}" srcOrd="1" destOrd="0" presId="urn:microsoft.com/office/officeart/2005/8/layout/list1"/>
    <dgm:cxn modelId="{BA21E7EA-625F-4797-B610-AA30435FDA6C}" type="presParOf" srcId="{F5C6B095-49F8-4965-94F9-6C0EE1CE682F}" destId="{29CC3979-EA9D-417A-BCA3-6806CADD9A60}" srcOrd="5" destOrd="0" presId="urn:microsoft.com/office/officeart/2005/8/layout/list1"/>
    <dgm:cxn modelId="{E709906D-CB77-44CC-82E2-48C686E13D4D}" type="presParOf" srcId="{F5C6B095-49F8-4965-94F9-6C0EE1CE682F}" destId="{2A611B96-D87B-4999-8914-3375AE88A056}" srcOrd="6" destOrd="0" presId="urn:microsoft.com/office/officeart/2005/8/layout/list1"/>
    <dgm:cxn modelId="{C07817DA-C93C-4EB8-BED4-39F37242AE5D}" type="presParOf" srcId="{F5C6B095-49F8-4965-94F9-6C0EE1CE682F}" destId="{D0A0224F-4CC4-4787-9B06-70A0BC09C05D}" srcOrd="7" destOrd="0" presId="urn:microsoft.com/office/officeart/2005/8/layout/list1"/>
    <dgm:cxn modelId="{8E806451-6057-4E61-8207-BEF10F42CBD2}" type="presParOf" srcId="{F5C6B095-49F8-4965-94F9-6C0EE1CE682F}" destId="{D4C5F0CE-B0EB-4E2A-8B36-5E870783F540}" srcOrd="8" destOrd="0" presId="urn:microsoft.com/office/officeart/2005/8/layout/list1"/>
    <dgm:cxn modelId="{6344342B-1181-4A57-AF54-B2D9D998D5CE}" type="presParOf" srcId="{D4C5F0CE-B0EB-4E2A-8B36-5E870783F540}" destId="{E33ACBCC-96B6-420D-B035-B9633FD32AA1}" srcOrd="0" destOrd="0" presId="urn:microsoft.com/office/officeart/2005/8/layout/list1"/>
    <dgm:cxn modelId="{FDC0CF34-EAE3-4A97-B200-EE68BC76DBCC}" type="presParOf" srcId="{D4C5F0CE-B0EB-4E2A-8B36-5E870783F540}" destId="{56746491-ADB8-4396-94F8-7D1BD62B025E}" srcOrd="1" destOrd="0" presId="urn:microsoft.com/office/officeart/2005/8/layout/list1"/>
    <dgm:cxn modelId="{0E3E2B50-A2C9-4BAC-BB71-9065DADBC605}" type="presParOf" srcId="{F5C6B095-49F8-4965-94F9-6C0EE1CE682F}" destId="{51C557F2-C546-4C7F-A0CF-B6A4E5E68B54}" srcOrd="9" destOrd="0" presId="urn:microsoft.com/office/officeart/2005/8/layout/list1"/>
    <dgm:cxn modelId="{87A74BB7-EFD9-4CB0-B110-2C23500A5A91}" type="presParOf" srcId="{F5C6B095-49F8-4965-94F9-6C0EE1CE682F}" destId="{615C1B3A-8800-44B0-9328-8CB9FAD964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195E3-28F9-4A09-A4E7-2CB1AC9EF2F9}">
      <dsp:nvSpPr>
        <dsp:cNvPr id="0" name=""/>
        <dsp:cNvSpPr/>
      </dsp:nvSpPr>
      <dsp:spPr>
        <a:xfrm>
          <a:off x="0" y="1080120"/>
          <a:ext cx="9144000" cy="50717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A91C5-62BF-4CA0-9487-C13CA184BA3A}">
      <dsp:nvSpPr>
        <dsp:cNvPr id="0" name=""/>
        <dsp:cNvSpPr/>
      </dsp:nvSpPr>
      <dsp:spPr>
        <a:xfrm>
          <a:off x="539553" y="0"/>
          <a:ext cx="6464121" cy="115398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 una empresa PRIVADA.</a:t>
          </a:r>
          <a:endParaRPr lang="es-ES" sz="2400" kern="1200" dirty="0"/>
        </a:p>
      </dsp:txBody>
      <dsp:txXfrm>
        <a:off x="595886" y="56333"/>
        <a:ext cx="6351455" cy="1041323"/>
      </dsp:txXfrm>
    </dsp:sp>
    <dsp:sp modelId="{2A611B96-D87B-4999-8914-3375AE88A056}">
      <dsp:nvSpPr>
        <dsp:cNvPr id="0" name=""/>
        <dsp:cNvSpPr/>
      </dsp:nvSpPr>
      <dsp:spPr>
        <a:xfrm>
          <a:off x="0" y="3122259"/>
          <a:ext cx="9144000" cy="539697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A1C21-77FD-4529-839C-97B854B9CE3A}">
      <dsp:nvSpPr>
        <dsp:cNvPr id="0" name=""/>
        <dsp:cNvSpPr/>
      </dsp:nvSpPr>
      <dsp:spPr>
        <a:xfrm>
          <a:off x="539553" y="1800200"/>
          <a:ext cx="6756416" cy="15467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Su función, dar distintas clases de baile para distintos rangos de edades y de distintos tipos, para todos los gustos.</a:t>
          </a:r>
        </a:p>
      </dsp:txBody>
      <dsp:txXfrm>
        <a:off x="615061" y="1875708"/>
        <a:ext cx="6605400" cy="1395780"/>
      </dsp:txXfrm>
    </dsp:sp>
    <dsp:sp modelId="{615C1B3A-8800-44B0-9328-8CB9FAD96497}">
      <dsp:nvSpPr>
        <dsp:cNvPr id="0" name=""/>
        <dsp:cNvSpPr/>
      </dsp:nvSpPr>
      <dsp:spPr>
        <a:xfrm>
          <a:off x="0" y="4750858"/>
          <a:ext cx="9144000" cy="51836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46491-ADB8-4396-94F8-7D1BD62B025E}">
      <dsp:nvSpPr>
        <dsp:cNvPr id="0" name=""/>
        <dsp:cNvSpPr/>
      </dsp:nvSpPr>
      <dsp:spPr>
        <a:xfrm>
          <a:off x="539553" y="3744417"/>
          <a:ext cx="6464377" cy="11731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Su objetivo es obtener  beneficios y ofrecer una nueva actividad en el pueblo como es el baile moderno, y para un aplico público.</a:t>
          </a:r>
        </a:p>
      </dsp:txBody>
      <dsp:txXfrm>
        <a:off x="596821" y="3801685"/>
        <a:ext cx="6349841" cy="105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7CD3-1E51-408D-AAD7-64B943B86314}" type="datetimeFigureOut">
              <a:rPr lang="es-ES" smtClean="0"/>
              <a:pPr/>
              <a:t>02/11/2016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5638-FE31-46FD-83F2-2BD0E7A3C00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5638-FE31-46FD-83F2-2BD0E7A3C004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6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D950665-1868-4370-9263-77343A369112}" type="datetimeFigureOut">
              <a:rPr lang="es-ES" smtClean="0"/>
              <a:pPr/>
              <a:t>02/11/2016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4BFB27-8316-46CD-B894-F563238F49EB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xes para baile siluet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7411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xes para baile silueta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75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21" y="1515333"/>
            <a:ext cx="5453749" cy="28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xes para baile silueta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1980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xes para baile siluet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1" y="1324905"/>
            <a:ext cx="2001391" cy="30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xes para baile silueta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5319"/>
            <a:ext cx="1214898" cy="29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0652" y="3310668"/>
            <a:ext cx="69753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BONNIE" panose="02000000000000000000" pitchFamily="2" charset="0"/>
              </a:rPr>
              <a:t>DANCE FOR YOU</a:t>
            </a:r>
            <a:endParaRPr lang="en-US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 BONNIE" panose="02000000000000000000" pitchFamily="2" charset="0"/>
            </a:endParaRPr>
          </a:p>
        </p:txBody>
      </p:sp>
      <p:pic>
        <p:nvPicPr>
          <p:cNvPr id="4" name="The Chainsmokers - Closer ft. Halsey (Instrumental-FL Studio Remak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4906" y="5921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ES" sz="1800" dirty="0" smtClean="0"/>
              <a:t>Estábamos entre, dar clases de profesional para adultos, o clases de optativo para los más pequeños, finalmente hemos escogido clases de profesional para adultos, ya que los adultos están muy interesados en ello y sobre todo en el flamenco, por lo que hemos perdido esas clases de optativo para los más pequeños.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smtClean="0">
                <a:ln w="635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AR BONNIE" panose="02000000000000000000" pitchFamily="2" charset="0"/>
              </a:rPr>
              <a:t>COSTE OPORTUNIDAD</a:t>
            </a:r>
            <a:endParaRPr lang="es-ES" sz="8800" dirty="0">
              <a:ln w="6350">
                <a:solidFill>
                  <a:schemeClr val="accent2"/>
                </a:solidFill>
              </a:ln>
              <a:solidFill>
                <a:schemeClr val="accent2"/>
              </a:solidFill>
              <a:latin typeface="AR BONNIE" panose="02000000000000000000" pitchFamily="2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8382911"/>
              </p:ext>
            </p:extLst>
          </p:nvPr>
        </p:nvGraphicFramePr>
        <p:xfrm>
          <a:off x="2123728" y="3068960"/>
          <a:ext cx="5663952" cy="358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2175" y="2276872"/>
            <a:ext cx="1152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6</a:t>
            </a:r>
          </a:p>
          <a:p>
            <a:endParaRPr lang="es-ES" dirty="0" smtClean="0"/>
          </a:p>
          <a:p>
            <a:r>
              <a:rPr lang="es-ES" dirty="0" smtClean="0"/>
              <a:t>5</a:t>
            </a:r>
          </a:p>
          <a:p>
            <a:endParaRPr lang="es-ES" dirty="0" smtClean="0"/>
          </a:p>
          <a:p>
            <a:r>
              <a:rPr lang="es-ES" dirty="0" smtClean="0"/>
              <a:t>4</a:t>
            </a:r>
          </a:p>
          <a:p>
            <a:endParaRPr lang="es-ES" dirty="0" smtClean="0"/>
          </a:p>
          <a:p>
            <a:r>
              <a:rPr lang="es-ES" dirty="0" smtClean="0"/>
              <a:t>3</a:t>
            </a:r>
          </a:p>
          <a:p>
            <a:endParaRPr lang="es-ES" dirty="0" smtClean="0"/>
          </a:p>
          <a:p>
            <a:r>
              <a:rPr lang="es-ES" dirty="0" smtClean="0"/>
              <a:t>2</a:t>
            </a:r>
          </a:p>
          <a:p>
            <a:endParaRPr lang="es-ES" dirty="0" smtClean="0"/>
          </a:p>
          <a:p>
            <a:r>
              <a:rPr lang="es-ES" dirty="0" smtClean="0"/>
              <a:t>1</a:t>
            </a:r>
          </a:p>
          <a:p>
            <a:endParaRPr lang="es-ES" dirty="0" smtClean="0"/>
          </a:p>
          <a:p>
            <a:r>
              <a:rPr lang="es-ES" dirty="0"/>
              <a:t>0</a:t>
            </a:r>
            <a:endParaRPr lang="es-ES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67744" y="2636912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16016" y="2636043"/>
            <a:ext cx="2448272" cy="16259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67744" y="4262030"/>
            <a:ext cx="2448273" cy="19032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588223" y="5301208"/>
            <a:ext cx="287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clases profesional</a:t>
            </a:r>
            <a:r>
              <a:rPr lang="es-ES" dirty="0"/>
              <a:t> </a:t>
            </a:r>
            <a:r>
              <a:rPr lang="es-ES" dirty="0" smtClean="0"/>
              <a:t>(semanal)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418239" y="2636043"/>
            <a:ext cx="2873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Nº clases optativo (semanal)</a:t>
            </a:r>
          </a:p>
        </p:txBody>
      </p:sp>
      <p:sp>
        <p:nvSpPr>
          <p:cNvPr id="9" name="8 Estrella de 4 puntas"/>
          <p:cNvSpPr/>
          <p:nvPr/>
        </p:nvSpPr>
        <p:spPr>
          <a:xfrm>
            <a:off x="6984268" y="2492896"/>
            <a:ext cx="36004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strella de 4 puntas"/>
          <p:cNvSpPr/>
          <p:nvPr/>
        </p:nvSpPr>
        <p:spPr>
          <a:xfrm>
            <a:off x="4535997" y="4113076"/>
            <a:ext cx="360040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erlin Sans FB" panose="020E0602020502020306" pitchFamily="34" charset="0"/>
              </a:rPr>
              <a:t>ADRIANA RODRÍGUEZ HIRALDO</a:t>
            </a:r>
          </a:p>
          <a:p>
            <a:r>
              <a:rPr lang="es-ES" sz="4000" dirty="0" smtClean="0">
                <a:latin typeface="Berlin Sans FB" panose="020E0602020502020306" pitchFamily="34" charset="0"/>
              </a:rPr>
              <a:t>SOFÍA PERIÁÑEZ ROMERO</a:t>
            </a:r>
            <a:br>
              <a:rPr lang="es-ES" sz="4000" dirty="0" smtClean="0">
                <a:latin typeface="Berlin Sans FB" panose="020E0602020502020306" pitchFamily="34" charset="0"/>
              </a:rPr>
            </a:br>
            <a:r>
              <a:rPr lang="es-ES" sz="4000" dirty="0" smtClean="0">
                <a:latin typeface="Berlin Sans FB" panose="020E0602020502020306" pitchFamily="34" charset="0"/>
              </a:rPr>
              <a:t>PAULA MILLÁN MUÑOZ</a:t>
            </a:r>
            <a:br>
              <a:rPr lang="es-ES" sz="4000" dirty="0" smtClean="0">
                <a:latin typeface="Berlin Sans FB" panose="020E0602020502020306" pitchFamily="34" charset="0"/>
              </a:rPr>
            </a:br>
            <a:r>
              <a:rPr lang="es-ES" sz="4000" dirty="0" smtClean="0">
                <a:latin typeface="Berlin Sans FB" panose="020E0602020502020306" pitchFamily="34" charset="0"/>
              </a:rPr>
              <a:t>MARINA GALLARDO RETAMAL</a:t>
            </a:r>
            <a:endParaRPr lang="es-ES" sz="40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Resultado de imaxes para ond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" y="5112618"/>
            <a:ext cx="9144000" cy="15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3" y="-387424"/>
            <a:ext cx="8604447" cy="4432625"/>
          </a:xfrm>
        </p:spPr>
        <p:txBody>
          <a:bodyPr>
            <a:noAutofit/>
          </a:bodyPr>
          <a:lstStyle/>
          <a:p>
            <a:r>
              <a:rPr lang="es-ES" sz="30000" dirty="0" smtClean="0">
                <a:latin typeface="AR BONNIE" panose="02000000000000000000" pitchFamily="2" charset="0"/>
                <a:cs typeface="Aharoni" pitchFamily="2" charset="-79"/>
              </a:rPr>
              <a:t>DFY</a:t>
            </a:r>
            <a:endParaRPr lang="es-ES" sz="30000" dirty="0">
              <a:latin typeface="AR BONNIE" panose="02000000000000000000" pitchFamily="2" charset="0"/>
              <a:cs typeface="Aharoni" pitchFamily="2" charset="-79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161" y="-9545"/>
            <a:ext cx="7810200" cy="5870304"/>
          </a:xfrm>
          <a:prstGeom prst="triangle">
            <a:avLst>
              <a:gd name="adj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81088" y="3068960"/>
            <a:ext cx="8062912" cy="17526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</a:rPr>
              <a:t>“Bailar es soñar con los pies”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" y="591242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Paseo de la Alameda,12</a:t>
            </a:r>
          </a:p>
          <a:p>
            <a:r>
              <a:rPr lang="es-ES" dirty="0" smtClean="0"/>
              <a:t>955298762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64886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Visítanos en www.danceforyou.com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200" dirty="0" smtClean="0">
                <a:latin typeface="AR BONNIE" panose="02000000000000000000" pitchFamily="2" charset="0"/>
              </a:rPr>
              <a:t>TIPOS DE BAILE Y OFERTAS</a:t>
            </a:r>
            <a:endParaRPr lang="es-ES" sz="5200" dirty="0">
              <a:latin typeface="AR BONNIE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29210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sz="3600" b="1" dirty="0" smtClean="0">
                <a:latin typeface="AR BONNIE" panose="02000000000000000000" pitchFamily="2" charset="0"/>
              </a:rPr>
              <a:t>OPTATIVO</a:t>
            </a:r>
          </a:p>
          <a:p>
            <a:pPr>
              <a:buFont typeface="Wingdings" pitchFamily="2" charset="2"/>
              <a:buChar char="§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Latino </a:t>
            </a:r>
          </a:p>
          <a:p>
            <a:pPr>
              <a:buFont typeface="Wingdings" pitchFamily="2" charset="2"/>
              <a:buChar char="§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Baile moderno</a:t>
            </a:r>
          </a:p>
          <a:p>
            <a:pPr>
              <a:buFont typeface="Wingdings" pitchFamily="2" charset="2"/>
              <a:buChar char="q"/>
            </a:pPr>
            <a:r>
              <a:rPr lang="es-ES" sz="3500" b="1" dirty="0" smtClean="0">
                <a:latin typeface="AR BONNIE" panose="02000000000000000000" pitchFamily="2" charset="0"/>
              </a:rPr>
              <a:t>PROFESIONAL </a:t>
            </a:r>
            <a:r>
              <a:rPr lang="es-ES" sz="4000" b="1" dirty="0" smtClean="0">
                <a:latin typeface="AR BONNIE" panose="02000000000000000000" pitchFamily="2" charset="0"/>
              </a:rPr>
              <a:t> </a:t>
            </a:r>
            <a:endParaRPr lang="es-ES" sz="4000" b="1" dirty="0" smtClean="0">
              <a:latin typeface="AR BONNIE" panose="02000000000000000000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Flamenco</a:t>
            </a:r>
          </a:p>
          <a:p>
            <a:pPr>
              <a:buFont typeface="Wingdings" pitchFamily="2" charset="2"/>
              <a:buChar char="§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Ballet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27781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latin typeface="Candara" panose="020E0502030303020204" pitchFamily="34" charset="0"/>
              </a:rPr>
              <a:t>Optativo- 3 horas a la semana: 30$ al mes.</a:t>
            </a:r>
          </a:p>
          <a:p>
            <a:pPr>
              <a:buFont typeface="Wingdings" pitchFamily="2" charset="2"/>
              <a:buChar char="q"/>
            </a:pPr>
            <a:r>
              <a:rPr lang="es-ES" dirty="0">
                <a:latin typeface="Candara" panose="020E0502030303020204" pitchFamily="34" charset="0"/>
              </a:rPr>
              <a:t>P</a:t>
            </a:r>
            <a:r>
              <a:rPr lang="es-ES" dirty="0" smtClean="0">
                <a:latin typeface="Candara" panose="020E0502030303020204" pitchFamily="34" charset="0"/>
              </a:rPr>
              <a:t>rofesional- </a:t>
            </a:r>
            <a:r>
              <a:rPr lang="es-ES" dirty="0" smtClean="0">
                <a:latin typeface="Candara" panose="020E0502030303020204" pitchFamily="34" charset="0"/>
              </a:rPr>
              <a:t>3 horas a la semana: 40$ al mes.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485" y="4611231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BatangChe" panose="02030609000101010101" pitchFamily="49" charset="-127"/>
              </a:rPr>
              <a:t>Si se desea, las clases se pueden dar por separado, es decir, sólo dar una de las dos, pagando 15$ al mes o 20$ al mes ,dependiendo del tipo de baile que escoja .</a:t>
            </a:r>
            <a:endParaRPr lang="es-E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23909" y="234922"/>
            <a:ext cx="8229600" cy="1399032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AR BONNIE" panose="02000000000000000000" pitchFamily="2" charset="0"/>
              </a:rPr>
              <a:t>GRUPOS DE BAILE </a:t>
            </a:r>
            <a:endParaRPr lang="es-ES" sz="8000" dirty="0">
              <a:latin typeface="AR BONNIE" panose="02000000000000000000" pitchFamily="2" charset="0"/>
            </a:endParaRPr>
          </a:p>
        </p:txBody>
      </p:sp>
      <p:pic>
        <p:nvPicPr>
          <p:cNvPr id="1030" name="Picture 6" descr="Resultado de imaxes para silueta blanco bailand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100000" l="1542" r="97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00" y="1082116"/>
            <a:ext cx="3954338" cy="52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780" y="1640979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atin typeface="AR BONNIE" pitchFamily="2" charset="0"/>
              </a:rPr>
              <a:t>JUNIORS</a:t>
            </a:r>
            <a:r>
              <a:rPr lang="es-ES" sz="4800" dirty="0" smtClean="0">
                <a:latin typeface="AR CHRISTY" panose="02000000000000000000" pitchFamily="2" charset="0"/>
              </a:rPr>
              <a:t>: </a:t>
            </a:r>
            <a:r>
              <a:rPr lang="es-ES" sz="4800" dirty="0" smtClean="0"/>
              <a:t>3-6 años *</a:t>
            </a:r>
          </a:p>
          <a:p>
            <a:r>
              <a:rPr lang="es-ES" sz="4800" dirty="0" smtClean="0">
                <a:latin typeface="AR BONNIE" pitchFamily="2" charset="0"/>
              </a:rPr>
              <a:t>SENIORS</a:t>
            </a:r>
            <a:r>
              <a:rPr lang="es-ES" sz="4800" dirty="0" smtClean="0">
                <a:latin typeface="AR CHRISTY" panose="02000000000000000000" pitchFamily="2" charset="0"/>
              </a:rPr>
              <a:t>: </a:t>
            </a:r>
            <a:r>
              <a:rPr lang="es-ES" sz="4800" dirty="0" smtClean="0"/>
              <a:t>7-12 años</a:t>
            </a:r>
          </a:p>
          <a:p>
            <a:r>
              <a:rPr lang="es-ES" sz="4800" dirty="0" smtClean="0">
                <a:latin typeface="AR BONNIE" pitchFamily="2" charset="0"/>
              </a:rPr>
              <a:t>TEENAGERS</a:t>
            </a:r>
            <a:r>
              <a:rPr lang="es-ES" sz="4800" dirty="0" smtClean="0">
                <a:latin typeface="AR CHRISTY" panose="02000000000000000000" pitchFamily="2" charset="0"/>
              </a:rPr>
              <a:t>: </a:t>
            </a:r>
            <a:r>
              <a:rPr lang="es-ES" sz="4800" dirty="0" smtClean="0"/>
              <a:t>13-18 años</a:t>
            </a:r>
          </a:p>
          <a:p>
            <a:r>
              <a:rPr lang="es-ES" sz="4800" dirty="0" smtClean="0">
                <a:latin typeface="AR BONNIE" pitchFamily="2" charset="0"/>
              </a:rPr>
              <a:t>ADULTS</a:t>
            </a:r>
            <a:r>
              <a:rPr lang="es-ES" sz="4800" dirty="0" smtClean="0">
                <a:latin typeface="AR CHRISTY" panose="02000000000000000000" pitchFamily="2" charset="0"/>
              </a:rPr>
              <a:t>: </a:t>
            </a:r>
            <a:r>
              <a:rPr lang="es-ES" sz="4800" dirty="0" smtClean="0"/>
              <a:t>+18</a:t>
            </a:r>
          </a:p>
          <a:p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524780" y="6334572"/>
            <a:ext cx="577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*Para JUNIORS sólo se ofrece </a:t>
            </a:r>
            <a:r>
              <a:rPr lang="es-ES" dirty="0" smtClean="0"/>
              <a:t>ballet y/o flamenco.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5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399032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Qué tipo de empresa es?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06554"/>
              </p:ext>
            </p:extLst>
          </p:nvPr>
        </p:nvGraphicFramePr>
        <p:xfrm>
          <a:off x="0" y="980728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7" y="1052736"/>
            <a:ext cx="8633662" cy="43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1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744"/>
            <a:ext cx="8229600" cy="1399032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8000" dirty="0" smtClean="0">
                <a:ln w="18415" cmpd="sng">
                  <a:solidFill>
                    <a:srgbClr val="D30F9B"/>
                  </a:solidFill>
                  <a:prstDash val="solid"/>
                </a:ln>
                <a:solidFill>
                  <a:srgbClr val="D30F9B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ONNIE" panose="02000000000000000000" pitchFamily="2" charset="0"/>
              </a:rPr>
              <a:t>MÉTODO INDUCTIVO</a:t>
            </a:r>
            <a:endParaRPr lang="es-ES" sz="8000" dirty="0">
              <a:ln w="18415" cmpd="sng">
                <a:solidFill>
                  <a:srgbClr val="D30F9B"/>
                </a:solidFill>
                <a:prstDash val="solid"/>
              </a:ln>
              <a:solidFill>
                <a:srgbClr val="D30F9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ONNI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854" y="11966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Hemos recogido distintas opiniones, de todos los rangos de edades, para ver si todo esto es una buena idea realmente, o lo contrario.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408528" y="1842974"/>
            <a:ext cx="8627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Sofía, tiene 14 años, </a:t>
            </a:r>
            <a:r>
              <a:rPr lang="es-ES" sz="1600" dirty="0"/>
              <a:t>piensa que es mejor el baile </a:t>
            </a:r>
            <a:r>
              <a:rPr lang="es-ES" sz="1600" dirty="0" smtClean="0"/>
              <a:t>optativo y le gustan ambos, </a:t>
            </a:r>
            <a:r>
              <a:rPr lang="es-ES" sz="1600" dirty="0"/>
              <a:t>ella iría a estas </a:t>
            </a:r>
            <a:r>
              <a:rPr lang="es-ES" sz="1600" dirty="0" smtClean="0"/>
              <a:t>clases porque </a:t>
            </a:r>
            <a:r>
              <a:rPr lang="es-ES" sz="1600" dirty="0"/>
              <a:t>le encanta bailar y </a:t>
            </a:r>
            <a:r>
              <a:rPr lang="es-ES" sz="1600" dirty="0" smtClean="0"/>
              <a:t>además le gustaría desconectar </a:t>
            </a:r>
            <a:r>
              <a:rPr lang="es-ES" sz="1600" dirty="0"/>
              <a:t>de sus estudios haciendo algo que le satisface y a la vez pasar un buen rato con </a:t>
            </a:r>
            <a:r>
              <a:rPr lang="es-ES" sz="1600" dirty="0" smtClean="0"/>
              <a:t>sus amigas, las cuales también vendrían, </a:t>
            </a:r>
            <a:r>
              <a:rPr lang="es-ES" sz="1600" dirty="0"/>
              <a:t>en cuanto al precio </a:t>
            </a:r>
            <a:r>
              <a:rPr lang="es-ES" sz="1600" dirty="0" smtClean="0"/>
              <a:t>María </a:t>
            </a:r>
            <a:r>
              <a:rPr lang="es-ES" sz="1600" dirty="0"/>
              <a:t>lo </a:t>
            </a:r>
            <a:r>
              <a:rPr lang="es-ES" sz="1600" dirty="0" smtClean="0"/>
              <a:t>ve bastante económico, ya que está apuntada a distintas clases particulares para el colegio, y a sus padres no le gustaría gastarse mucho dinero más. </a:t>
            </a:r>
            <a:endParaRPr lang="es-ES" sz="1600" dirty="0"/>
          </a:p>
          <a:p>
            <a:endParaRPr lang="es-E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9854" y="3405519"/>
            <a:ext cx="87341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Carolina, tiene 12  años, </a:t>
            </a:r>
            <a:r>
              <a:rPr lang="es-ES" sz="1600" dirty="0"/>
              <a:t>ella también iría a baile </a:t>
            </a:r>
            <a:r>
              <a:rPr lang="es-ES" sz="1600" dirty="0" smtClean="0"/>
              <a:t>optativo, porque </a:t>
            </a:r>
            <a:r>
              <a:rPr lang="es-ES" sz="1600" dirty="0"/>
              <a:t>le gusta más y le llama más la atención ese tipo de baile que por ejemplo </a:t>
            </a:r>
            <a:r>
              <a:rPr lang="es-ES" sz="1600" dirty="0" smtClean="0"/>
              <a:t>ballet o </a:t>
            </a:r>
            <a:r>
              <a:rPr lang="es-ES" sz="1600" dirty="0" err="1" smtClean="0"/>
              <a:t>flamento</a:t>
            </a:r>
            <a:r>
              <a:rPr lang="es-ES" sz="1600" dirty="0" smtClean="0"/>
              <a:t>, </a:t>
            </a:r>
            <a:r>
              <a:rPr lang="es-ES" sz="1600" dirty="0"/>
              <a:t>y en cuanto al precio Carolina nos dice que está muy bien ya que son 3 horas a la </a:t>
            </a:r>
            <a:r>
              <a:rPr lang="es-ES" sz="1600" dirty="0" smtClean="0"/>
              <a:t>semana y además le gusta mucho el horario ya que no le corta toda la tarde en cuanto a los estudios..</a:t>
            </a:r>
            <a:endParaRPr lang="es-ES" sz="1600" dirty="0"/>
          </a:p>
          <a:p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409854" y="4581128"/>
            <a:ext cx="8734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Chelo, nos </a:t>
            </a:r>
            <a:r>
              <a:rPr lang="es-ES" sz="1600" dirty="0"/>
              <a:t>dice que </a:t>
            </a:r>
            <a:r>
              <a:rPr lang="es-ES" sz="1600" dirty="0" smtClean="0"/>
              <a:t>le interesa dentro del baile optativo, el latino, ya que es tan sólo </a:t>
            </a:r>
            <a:r>
              <a:rPr lang="es-ES" sz="1600" dirty="0"/>
              <a:t>hora y media a la semana, lo ve un precio bastante razonable y </a:t>
            </a:r>
            <a:r>
              <a:rPr lang="es-ES" sz="1600" dirty="0" smtClean="0"/>
              <a:t>económico</a:t>
            </a:r>
            <a:r>
              <a:rPr lang="es-ES" sz="1600" dirty="0"/>
              <a:t>, al igual que algo muy oportuno para despejarse ya que al ser profesora de vez en cuando </a:t>
            </a:r>
            <a:r>
              <a:rPr lang="es-ES" sz="1600" dirty="0" smtClean="0"/>
              <a:t>necesita hacer algo para divertirse.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231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madre de </a:t>
            </a:r>
            <a:r>
              <a:rPr lang="es-ES" dirty="0" smtClean="0"/>
              <a:t>Pablo, de 4 años, </a:t>
            </a:r>
            <a:r>
              <a:rPr lang="es-ES" dirty="0"/>
              <a:t>prefiere la opción de </a:t>
            </a:r>
            <a:r>
              <a:rPr lang="es-ES" dirty="0" smtClean="0"/>
              <a:t>flamenco para </a:t>
            </a:r>
            <a:r>
              <a:rPr lang="es-ES" dirty="0"/>
              <a:t>su </a:t>
            </a:r>
            <a:r>
              <a:rPr lang="es-ES" dirty="0" smtClean="0"/>
              <a:t>hijo, </a:t>
            </a:r>
            <a:r>
              <a:rPr lang="es-ES" dirty="0"/>
              <a:t>ya que es algo que siempre le ha  apasionado a su </a:t>
            </a:r>
            <a:r>
              <a:rPr lang="es-ES" dirty="0" smtClean="0"/>
              <a:t>familia y al propio Pablo aunque sea muy pequeño, le gusta mucho, además, al </a:t>
            </a:r>
            <a:r>
              <a:rPr lang="es-ES" dirty="0"/>
              <a:t>ser impartidas las clases en la Alameda a </a:t>
            </a:r>
            <a:r>
              <a:rPr lang="es-ES" dirty="0" smtClean="0"/>
              <a:t>su madre le </a:t>
            </a:r>
            <a:r>
              <a:rPr lang="es-ES" dirty="0"/>
              <a:t>viene muy bien porque así sale a jugar </a:t>
            </a:r>
            <a:r>
              <a:rPr lang="es-ES" dirty="0" smtClean="0"/>
              <a:t>Pablo un </a:t>
            </a:r>
            <a:r>
              <a:rPr lang="es-ES" dirty="0"/>
              <a:t>rato al parque después de las </a:t>
            </a:r>
            <a:r>
              <a:rPr lang="es-ES" dirty="0" smtClean="0"/>
              <a:t>clases para que se despeje, además de que el horario y el precio a su madre les parece perfectos.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04663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Sergio, de 9 años, es un niño al cual le encanta todo lo relacionado con el flamenco desde pequeño, y por lo tanto le encantaría aprender a bailarlo, aunque tiene poco tiempo a la semana porque da distintas clases extraescolares, las cuales le suelen ocupar bastante tiempo, por lo que le viene perfecto al ser tan sólo hora y media. </a:t>
            </a:r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645024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Paula y sus amigas, de 16 años, les encantaría la opción de flamenco y ballet, ya que a todas ellas les ha encantado siempre todo lo referido a ello, pero nunca han encontrado algún sitio así, y además el horario les viene perfecto a todas, ya que al tener esa edad, tienen que estudiar bastante por lo que prefieren que no les corte la tarde.</a:t>
            </a:r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22919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En definitiva, ambas opciones son muy reclamadas, pero la de flamenco y ballet algo más que la optativa, pero en general las clases son muy reclamadas, ya que es algo poco visto en el pueblo, además de económico, cosa que a día de hoy todo el mundo mira por ello.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" y="0"/>
            <a:ext cx="8229600" cy="1399032"/>
          </a:xfrm>
        </p:spPr>
        <p:txBody>
          <a:bodyPr>
            <a:noAutofit/>
          </a:bodyPr>
          <a:lstStyle/>
          <a:p>
            <a:r>
              <a:rPr lang="es-ES" sz="8800" dirty="0" smtClean="0">
                <a:ln w="6350">
                  <a:solidFill>
                    <a:srgbClr val="D30F9B"/>
                  </a:solidFill>
                </a:ln>
                <a:solidFill>
                  <a:srgbClr val="D30F9B"/>
                </a:solidFill>
                <a:latin typeface="AR BONNIE" panose="02000000000000000000" pitchFamily="2" charset="0"/>
              </a:rPr>
              <a:t>MÉTODO DEDUCTIVO</a:t>
            </a:r>
            <a:endParaRPr lang="es-ES" sz="8800" dirty="0">
              <a:ln w="6350">
                <a:solidFill>
                  <a:srgbClr val="D30F9B"/>
                </a:solidFill>
              </a:ln>
              <a:solidFill>
                <a:srgbClr val="D30F9B"/>
              </a:solidFill>
              <a:latin typeface="AR BONNI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191" y="1207930"/>
            <a:ext cx="82809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En el pueblo, nunca se han ofrecido clases de baile moderno, cosa que ofrece la academia dentro del baile optativo, y además el latino era poco visto también. El flamenco y el ballet si se da con más frecuencia, aunque a precios bastante más altos. Por lo que es bastante solicitado, sobre todo por niños y niñas más pequeños, además de que se ofertan clases para adultos, lo cual tampoco había gran variedad anteriormente. Y a todo esto, se le suma la perfecta localización que tiene, la cual le pilla cerca a gran cantidad de gente, y el coste de las clases, las cuales son bastantes económicas.</a:t>
            </a:r>
          </a:p>
          <a:p>
            <a:r>
              <a:rPr lang="es-ES" sz="2400" dirty="0" smtClean="0">
                <a:latin typeface="Arial Narrow" panose="020B0606020202030204" pitchFamily="34" charset="0"/>
              </a:rPr>
              <a:t>Por lo que en general, es una idea bastante buena, y por lo que parece, va a ser bastante reclamada la academia</a:t>
            </a:r>
            <a:r>
              <a:rPr lang="es-ES" sz="2400" dirty="0" smtClean="0">
                <a:latin typeface="AR ESSENCE" panose="02000000000000000000" pitchFamily="2" charset="0"/>
              </a:rPr>
              <a:t>. </a:t>
            </a:r>
            <a:endParaRPr lang="es-ES" sz="2400" dirty="0"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EF5FA"/>
      </a:accent1>
      <a:accent2>
        <a:srgbClr val="DEF5FA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242</TotalTime>
  <Words>968</Words>
  <Application>Microsoft Office PowerPoint</Application>
  <PresentationFormat>Presentación en pantalla (4:3)</PresentationFormat>
  <Paragraphs>59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Brío</vt:lpstr>
      <vt:lpstr>Presentación de PowerPoint</vt:lpstr>
      <vt:lpstr>DFY</vt:lpstr>
      <vt:lpstr>TIPOS DE BAILE Y OFERTAS</vt:lpstr>
      <vt:lpstr>GRUPOS DE BAILE </vt:lpstr>
      <vt:lpstr>¿Qué tipo de empresa es?</vt:lpstr>
      <vt:lpstr>Presentación de PowerPoint</vt:lpstr>
      <vt:lpstr>MÉTODO INDUCTIVO</vt:lpstr>
      <vt:lpstr>Presentación de PowerPoint</vt:lpstr>
      <vt:lpstr>MÉTODO DEDUCTIVO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DFY</dc:title>
  <dc:creator>PAULA</dc:creator>
  <cp:lastModifiedBy>User</cp:lastModifiedBy>
  <cp:revision>27</cp:revision>
  <dcterms:created xsi:type="dcterms:W3CDTF">2016-10-24T10:25:16Z</dcterms:created>
  <dcterms:modified xsi:type="dcterms:W3CDTF">2016-11-02T17:48:47Z</dcterms:modified>
</cp:coreProperties>
</file>